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46" autoAdjust="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105D-5F25-4292-A347-6957BDA427E9}" type="datetimeFigureOut">
              <a:rPr lang="es-GT" smtClean="0"/>
              <a:pPr/>
              <a:t>09/11/2016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CBC3-F7A1-4A36-A957-606ADE2F6A99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Musica%20tradicional%20Antigua%20Guatemala%203%20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4\Downloads\San_Juan_Sacatepquez_Guatemala(descargaryoutube.com).3gp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izap.com14785618548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pic>
        <p:nvPicPr>
          <p:cNvPr id="3" name="Musica tradicional Antigua Guatemala 3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500702"/>
            <a:ext cx="938218" cy="9382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 fontScale="70000" lnSpcReduction="20000"/>
          </a:bodyPr>
          <a:lstStyle/>
          <a:p>
            <a:r>
              <a:rPr lang="es-GT" b="1" i="1" dirty="0" smtClean="0"/>
              <a:t>San Juan el Obispo</a:t>
            </a:r>
          </a:p>
          <a:p>
            <a:pPr algn="just">
              <a:buNone/>
            </a:pPr>
            <a:r>
              <a:rPr lang="es-GT" dirty="0" smtClean="0"/>
              <a:t>       San Juan del Obispo, es una pintoresca ciudad de Sacatepéquez, que se encuentra a cuatro kilómetros al sur de la ciudad de Antigua, situada en la base del volcán </a:t>
            </a:r>
            <a:r>
              <a:rPr lang="es-GT" dirty="0" err="1" smtClean="0"/>
              <a:t>Hunapú</a:t>
            </a:r>
            <a:r>
              <a:rPr lang="es-GT" dirty="0" smtClean="0"/>
              <a:t> (Agua), que sirve como un signo de tierra memorable por su belleza y vistas imponentes.  Dicha ciudad lleva ese nombre en memoria de su fundador, Francisco Marroquín, educador y primer obispo de Guatemala. </a:t>
            </a:r>
          </a:p>
          <a:p>
            <a:pPr algn="just">
              <a:buNone/>
            </a:pPr>
            <a:endParaRPr lang="es-GT" dirty="0" smtClean="0"/>
          </a:p>
          <a:p>
            <a:r>
              <a:rPr lang="es-GT" dirty="0" smtClean="0"/>
              <a:t>Alberga hermosas piezas religiosas y retablos de estilo barroco. Posee una apacible plaza con una refrescante fuente. </a:t>
            </a:r>
          </a:p>
        </p:txBody>
      </p:sp>
      <p:pic>
        <p:nvPicPr>
          <p:cNvPr id="6" name="5 Marcador de contenido" descr="http://www.deguate.com/artman/uploads/25/obispo1.gif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81792">
            <a:off x="5405969" y="574791"/>
            <a:ext cx="2595587" cy="2068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38600" cy="5000660"/>
          </a:xfrm>
        </p:spPr>
        <p:txBody>
          <a:bodyPr>
            <a:normAutofit fontScale="55000" lnSpcReduction="20000"/>
          </a:bodyPr>
          <a:lstStyle/>
          <a:p>
            <a:r>
              <a:rPr lang="es-GT" sz="3300" b="1" i="1" dirty="0" err="1" smtClean="0"/>
              <a:t>Jocotenango</a:t>
            </a:r>
            <a:endParaRPr lang="es-GT" sz="3300" b="1" i="1" dirty="0" smtClean="0"/>
          </a:p>
          <a:p>
            <a:pPr algn="just">
              <a:buNone/>
            </a:pPr>
            <a:r>
              <a:rPr lang="es-GT" sz="3300" dirty="0" smtClean="0"/>
              <a:t>	</a:t>
            </a:r>
          </a:p>
          <a:p>
            <a:pPr algn="just">
              <a:buNone/>
            </a:pPr>
            <a:r>
              <a:rPr lang="es-GT" sz="3300" dirty="0" smtClean="0"/>
              <a:t>	</a:t>
            </a:r>
            <a:r>
              <a:rPr lang="es-GT" sz="3300" dirty="0" err="1" smtClean="0"/>
              <a:t>Jocotenango</a:t>
            </a:r>
            <a:r>
              <a:rPr lang="es-GT" sz="3300" dirty="0" smtClean="0"/>
              <a:t> fue constituido en el año de 1541, por los </a:t>
            </a:r>
            <a:r>
              <a:rPr lang="es-GT" sz="3300" dirty="0" err="1" smtClean="0"/>
              <a:t>Kaqchikeles</a:t>
            </a:r>
            <a:r>
              <a:rPr lang="es-GT" sz="3300" dirty="0" smtClean="0"/>
              <a:t>, luego que la ciudad de Santiago de los Caballeros de Guatemala fuera destruida, el cual  antes era Real de Minas de don Pedro de Alvarado y fundaron él se trasladaron al sitio pueblo.  </a:t>
            </a:r>
          </a:p>
          <a:p>
            <a:pPr algn="just">
              <a:buNone/>
            </a:pPr>
            <a:endParaRPr lang="es-GT" sz="3300" dirty="0" smtClean="0"/>
          </a:p>
          <a:p>
            <a:pPr algn="just">
              <a:buNone/>
            </a:pPr>
            <a:r>
              <a:rPr lang="es-GT" sz="3300" dirty="0" smtClean="0"/>
              <a:t>	En este lugar podrá degustar comidas populares en la plaza frente a su iglesia los fines de semana por las tardes. Su distintivo principal es precisamente la iglesia, la cual posee un vivo colorido, dos torres que escoltan la fachada y las vistosas columnas salomónicas, cuya combinación de colores, hacen que parezcan hecha de dulce. </a:t>
            </a:r>
          </a:p>
        </p:txBody>
      </p:sp>
      <p:pic>
        <p:nvPicPr>
          <p:cNvPr id="6" name="5 Marcador de contenido" descr="Resultado de imagen para jocotenango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203590">
            <a:off x="5885450" y="1232303"/>
            <a:ext cx="2515119" cy="1855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0" name="Picture 2" descr="Resultado de imagen para jocotenango ubic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288832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HOTELES MAS REPRESENTATIVOS</a:t>
            </a:r>
            <a:endParaRPr lang="es-GT" dirty="0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GT" b="1" i="1" dirty="0" smtClean="0"/>
              <a:t>Hotel casa santo domingo</a:t>
            </a:r>
          </a:p>
          <a:p>
            <a:pPr algn="just">
              <a:buNone/>
            </a:pPr>
            <a:r>
              <a:rPr lang="es-GT" dirty="0" smtClean="0"/>
              <a:t>	</a:t>
            </a:r>
            <a:r>
              <a:rPr lang="es-GT" sz="2900" dirty="0" smtClean="0"/>
              <a:t>Este innovador Hotel-Museo ofrece 130 habitaciones con características especiales. </a:t>
            </a:r>
          </a:p>
          <a:p>
            <a:pPr algn="just">
              <a:buNone/>
            </a:pPr>
            <a:endParaRPr lang="es-GT" sz="2900" dirty="0" smtClean="0"/>
          </a:p>
          <a:p>
            <a:pPr algn="just">
              <a:buNone/>
            </a:pPr>
            <a:r>
              <a:rPr lang="es-GT" sz="2900" dirty="0" smtClean="0"/>
              <a:t>	La decoración incluye obras de arte de reconocidos artistas guatemaltecos y textiles hechos a mano con diseños tradicionales y contemporáneos. </a:t>
            </a:r>
          </a:p>
          <a:p>
            <a:pPr algn="just">
              <a:buNone/>
            </a:pPr>
            <a:endParaRPr lang="es-GT" sz="2900" dirty="0" smtClean="0"/>
          </a:p>
          <a:p>
            <a:pPr algn="just">
              <a:buNone/>
            </a:pPr>
            <a:r>
              <a:rPr lang="es-GT" sz="2900" dirty="0" smtClean="0"/>
              <a:t>	En su habitación, TV LCD con cable, teléfono con correo de voz, </a:t>
            </a:r>
            <a:r>
              <a:rPr lang="es-GT" sz="2900" dirty="0" err="1" smtClean="0"/>
              <a:t>minibar</a:t>
            </a:r>
            <a:r>
              <a:rPr lang="es-GT" sz="2900" dirty="0" smtClean="0"/>
              <a:t>, caja de seguridad, plancha y </a:t>
            </a:r>
            <a:r>
              <a:rPr lang="es-GT" sz="2900" dirty="0" err="1" smtClean="0"/>
              <a:t>plachador</a:t>
            </a:r>
            <a:r>
              <a:rPr lang="es-GT" sz="2900" dirty="0" smtClean="0"/>
              <a:t>, secador de pelo, espejo de aumento iluminado, almohadas </a:t>
            </a:r>
            <a:r>
              <a:rPr lang="es-GT" sz="2900" dirty="0" err="1" smtClean="0"/>
              <a:t>hipoalergénicas</a:t>
            </a:r>
            <a:r>
              <a:rPr lang="es-GT" sz="2900" dirty="0" smtClean="0"/>
              <a:t>, batas de baño, servicio de limpieza dos veces al día, chimenea, internet de alta velocidad, terraza, balcón, bañera, jacuzzi o sauna.</a:t>
            </a:r>
          </a:p>
          <a:p>
            <a:pPr algn="just">
              <a:buNone/>
            </a:pPr>
            <a:endParaRPr lang="es-GT" sz="2900" dirty="0" smtClean="0"/>
          </a:p>
          <a:p>
            <a:pPr algn="just">
              <a:buNone/>
            </a:pPr>
            <a:r>
              <a:rPr lang="es-GT" sz="2900" dirty="0" smtClean="0"/>
              <a:t>	Otros servicios: servicios médicos, lustrado de calzado, servicio de lavandería, servicio postal, periódicos en áreas específicas, almacenamiento de equipaje, objetos perdidos, hielo, llamadas de despertador, buzón de voz, taxis y accesibilidad para personas con capacidades especiales.</a:t>
            </a:r>
          </a:p>
        </p:txBody>
      </p:sp>
      <p:pic>
        <p:nvPicPr>
          <p:cNvPr id="14" name="13 Marcador de contenido" descr="Resultado de imagen para hotel casa santo domingo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33371" y="1430282"/>
            <a:ext cx="1924747" cy="19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5 Imagen" descr="Captura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57884" y="3857628"/>
            <a:ext cx="2052200" cy="206172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6000792"/>
          </a:xfrm>
        </p:spPr>
        <p:txBody>
          <a:bodyPr>
            <a:normAutofit fontScale="32500" lnSpcReduction="20000"/>
          </a:bodyPr>
          <a:lstStyle/>
          <a:p>
            <a:r>
              <a:rPr lang="es-GT" sz="3700" b="1" i="1" dirty="0" smtClean="0"/>
              <a:t>Palacio de Doña Leono</a:t>
            </a:r>
            <a:r>
              <a:rPr lang="es-GT" sz="3300" b="1" i="1" dirty="0" smtClean="0"/>
              <a:t>r </a:t>
            </a:r>
          </a:p>
          <a:p>
            <a:pPr>
              <a:buNone/>
            </a:pPr>
            <a:r>
              <a:rPr lang="es-GT" sz="3300" dirty="0" smtClean="0"/>
              <a:t>	</a:t>
            </a:r>
            <a:r>
              <a:rPr lang="es-GT" sz="3700" dirty="0" smtClean="0"/>
              <a:t>Servicios:</a:t>
            </a:r>
          </a:p>
          <a:p>
            <a:pPr algn="just">
              <a:buNone/>
            </a:pPr>
            <a:r>
              <a:rPr lang="es-GT" sz="3700" dirty="0" smtClean="0"/>
              <a:t>	Hotel Palacio de Doña Leonor es el principal hotel boutique de Antigua Guatemala para viajes de negocios y vacaciones. Disfrute de la amplia gama de características que distinguen a esta histórica mansión de estilo español como un destino turístico inigualable. </a:t>
            </a:r>
          </a:p>
          <a:p>
            <a:pPr algn="just">
              <a:buNone/>
            </a:pPr>
            <a:endParaRPr lang="es-GT" sz="3700" dirty="0" smtClean="0"/>
          </a:p>
          <a:p>
            <a:pPr algn="just">
              <a:buNone/>
            </a:pPr>
            <a:r>
              <a:rPr lang="es-GT" sz="3700" dirty="0" smtClean="0"/>
              <a:t>	Palacio de Doña Leonor cuenta con 13 habitaciones muy bien decoradas, cada una con espléndidas vistas al centro de la ciudad de Antigua Guatemala o nuestro hermoso jardín interior y una fuente. Los huéspedes pueden disfrutar de cócteles y postres en nuestro </a:t>
            </a:r>
            <a:r>
              <a:rPr lang="es-GT" sz="3700" dirty="0" err="1" smtClean="0"/>
              <a:t>Lounge</a:t>
            </a:r>
            <a:r>
              <a:rPr lang="es-GT" sz="3700" dirty="0" smtClean="0"/>
              <a:t> Bar o bien disfrutar de nuestras infusiones de Te, al estilo español o de la época de la colonia, o saborear la cocina gourmet contemporánea en nuestro restaurante con un esplendor colonial. </a:t>
            </a:r>
          </a:p>
          <a:p>
            <a:pPr algn="just"/>
            <a:endParaRPr lang="es-GT" sz="3700" dirty="0" smtClean="0"/>
          </a:p>
          <a:p>
            <a:pPr algn="just">
              <a:buNone/>
            </a:pPr>
            <a:r>
              <a:rPr lang="es-GT" sz="3700" dirty="0" smtClean="0"/>
              <a:t>	 Hotel Palacio de Doña Leonor, ofrece servicio de transporte desde y hacia el aeropuerto de la ciudad de Guatemala. Disponible también servicio de transporte en Helicóptero, previa reservación y aplica cargos adicionales.</a:t>
            </a:r>
          </a:p>
          <a:p>
            <a:pPr algn="just">
              <a:buNone/>
            </a:pPr>
            <a:endParaRPr lang="es-GT" sz="3700" dirty="0" smtClean="0"/>
          </a:p>
          <a:p>
            <a:pPr>
              <a:buNone/>
            </a:pPr>
            <a:r>
              <a:rPr lang="es-GT" sz="3700" dirty="0" smtClean="0"/>
              <a:t>	El Hotel no cuenta con parqueo propio, ofrecemos servicio de </a:t>
            </a:r>
            <a:r>
              <a:rPr lang="es-GT" sz="3700" dirty="0" err="1" smtClean="0"/>
              <a:t>valet</a:t>
            </a:r>
            <a:r>
              <a:rPr lang="es-GT" sz="3700" dirty="0" smtClean="0"/>
              <a:t> parking por un costo de $10.00 por noche. </a:t>
            </a:r>
          </a:p>
          <a:p>
            <a:pPr>
              <a:buNone/>
            </a:pPr>
            <a:endParaRPr lang="es-GT" sz="3700" dirty="0" smtClean="0"/>
          </a:p>
          <a:p>
            <a:pPr algn="just">
              <a:buNone/>
            </a:pPr>
            <a:r>
              <a:rPr lang="es-GT" sz="3700" dirty="0" smtClean="0"/>
              <a:t>	Amenidades y servicios adicionales incluidos: </a:t>
            </a:r>
            <a:r>
              <a:rPr lang="es-GT" sz="3700" dirty="0" err="1" smtClean="0"/>
              <a:t>Wi</a:t>
            </a:r>
            <a:r>
              <a:rPr lang="es-GT" sz="3700" dirty="0" smtClean="0"/>
              <a:t>-Fi sin cargo, Servicio de limpieza en la </a:t>
            </a:r>
            <a:r>
              <a:rPr lang="es-GT" sz="3700" dirty="0" err="1" smtClean="0"/>
              <a:t>habitacion</a:t>
            </a:r>
            <a:r>
              <a:rPr lang="es-GT" sz="3700" dirty="0" smtClean="0"/>
              <a:t> y </a:t>
            </a:r>
            <a:r>
              <a:rPr lang="es-GT" sz="3700" dirty="0" err="1" smtClean="0"/>
              <a:t>cortesia</a:t>
            </a:r>
            <a:r>
              <a:rPr lang="es-GT" sz="3700" dirty="0" smtClean="0"/>
              <a:t> de arreglo de cama en la noche, Restaurante, Piscina tipo Spa-Jacuzzi, Servicio de desempacar a solicitud del huésped, Servicio de llamada </a:t>
            </a:r>
            <a:r>
              <a:rPr lang="es-GT" sz="3700" dirty="0" err="1" smtClean="0"/>
              <a:t>automatica</a:t>
            </a:r>
            <a:r>
              <a:rPr lang="es-GT" sz="3700" dirty="0" smtClean="0"/>
              <a:t> de despertar, Servicio de médico, aplica cargos adicionales</a:t>
            </a:r>
          </a:p>
          <a:p>
            <a:pPr>
              <a:buNone/>
            </a:pPr>
            <a:r>
              <a:rPr lang="es-GT" sz="3700" dirty="0" smtClean="0"/>
              <a:t/>
            </a:r>
            <a:br>
              <a:rPr lang="es-GT" sz="3700" dirty="0" smtClean="0"/>
            </a:br>
            <a:r>
              <a:rPr lang="es-GT" sz="3700" dirty="0" smtClean="0"/>
              <a:t> </a:t>
            </a:r>
          </a:p>
          <a:p>
            <a:endParaRPr lang="es-GT" sz="3700" dirty="0"/>
          </a:p>
        </p:txBody>
      </p:sp>
      <p:pic>
        <p:nvPicPr>
          <p:cNvPr id="6" name="5 Marcador de contenido" descr="Resultado de imagen para palacio de doña leonor antigua guatemala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6 Imagen" descr="g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286380" y="3071810"/>
            <a:ext cx="2819208" cy="241359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GT" b="1" i="1" dirty="0" smtClean="0"/>
              <a:t>Hotel Camino Real </a:t>
            </a:r>
          </a:p>
          <a:p>
            <a:pPr algn="just">
              <a:buNone/>
            </a:pPr>
            <a:r>
              <a:rPr lang="es-GT" dirty="0" smtClean="0"/>
              <a:t>	Servicio de Internet          USD$10.00  por dispositivo 24 horas, si usted tiene uno o más dispositivos pregunten por nuestros paquetes múltiples. </a:t>
            </a:r>
          </a:p>
          <a:p>
            <a:pPr lvl="0" algn="just">
              <a:buNone/>
            </a:pPr>
            <a:endParaRPr lang="es-GT" dirty="0" smtClean="0"/>
          </a:p>
          <a:p>
            <a:pPr lvl="0" algn="just">
              <a:buNone/>
            </a:pPr>
            <a:r>
              <a:rPr lang="es-GT" dirty="0" smtClean="0"/>
              <a:t>	Sala de reuniones: Camino Real Antigua cuenta con una sala de reuniones adaptada a sus necesidades, exclusiva pantalla táctil holográfica y servicio para teleconferencias. Contáctenos y asegúrese una exitosa experiencia. </a:t>
            </a:r>
          </a:p>
          <a:p>
            <a:pPr lvl="0" algn="just">
              <a:buNone/>
            </a:pPr>
            <a:endParaRPr lang="es-GT" dirty="0" smtClean="0"/>
          </a:p>
          <a:p>
            <a:pPr lvl="0" algn="just">
              <a:buNone/>
            </a:pPr>
            <a:r>
              <a:rPr lang="es-GT" dirty="0" smtClean="0"/>
              <a:t>	Spa: Este es un espacio holístico e integral con una energía muy especial, que le ofrece una experiencia relajante y reparadora. Cuenta con una alta gama de servicios personalizados, numerosos tratamientos y masajes con una gran variedad de técnicas, aplicadas por terapeutas profesionales altamente capacitadas</a:t>
            </a:r>
          </a:p>
          <a:p>
            <a:pPr lvl="0" algn="just">
              <a:buNone/>
            </a:pPr>
            <a:endParaRPr lang="es-GT" dirty="0" smtClean="0"/>
          </a:p>
          <a:p>
            <a:pPr lvl="0" algn="just">
              <a:buNone/>
            </a:pPr>
            <a:r>
              <a:rPr lang="es-GT" dirty="0" smtClean="0"/>
              <a:t>	Sauna: Contamos con dos áreas de sauna seco. Uno exclusivo para damas y el otro para caballeros. (Real, 2016)</a:t>
            </a:r>
          </a:p>
          <a:p>
            <a:pPr lvl="0" algn="just"/>
            <a:endParaRPr lang="es-GT" dirty="0" smtClean="0"/>
          </a:p>
          <a:p>
            <a:pPr lvl="0" algn="just">
              <a:buNone/>
            </a:pPr>
            <a:r>
              <a:rPr lang="es-GT" dirty="0" smtClean="0"/>
              <a:t>	Jacuzzi: Nuestro jacuzzi es el más grande de Centro América y ofrece una experiencia renovadora al aire libre, con zonas de descanso y para tomar el sol.</a:t>
            </a:r>
          </a:p>
          <a:p>
            <a:pPr lvl="0" algn="just">
              <a:buNone/>
            </a:pPr>
            <a:endParaRPr lang="es-GT" dirty="0" smtClean="0"/>
          </a:p>
          <a:p>
            <a:pPr lvl="0" algn="just">
              <a:buNone/>
            </a:pPr>
            <a:r>
              <a:rPr lang="es-GT" dirty="0" smtClean="0"/>
              <a:t>	Gimnasio En Camino Real Antigua sabemos que muchos de nuestros huéspedes no desean interrumpir sus rutinas de fitness debido a un viaje de negocios o de vacaciones. </a:t>
            </a:r>
          </a:p>
          <a:p>
            <a:pPr>
              <a:buNone/>
            </a:pPr>
            <a:endParaRPr lang="es-GT" dirty="0" smtClean="0"/>
          </a:p>
        </p:txBody>
      </p:sp>
      <p:pic>
        <p:nvPicPr>
          <p:cNvPr id="7" name="17 Imagen" descr="g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256" y="3500438"/>
            <a:ext cx="2320113" cy="2445488"/>
          </a:xfrm>
          <a:prstGeom prst="rect">
            <a:avLst/>
          </a:prstGeom>
        </p:spPr>
      </p:pic>
      <p:sp>
        <p:nvSpPr>
          <p:cNvPr id="4098" name="AutoShape 2" descr="Resultado de imagen para LOGO DEL HOTEL WESTIN CAMINO REAL ANTI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100" name="AutoShape 4" descr="Resultado de imagen para LOGO DEL HOTEL WESTIN CAMINO REAL ANTI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4102" name="Picture 6" descr="Resultado de imagen para LOGO DEL HOTEL WESTIN CAMINO REAL ANTIG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4013119" cy="18154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PLATILLOS GASTRONOMICOS DE LA REGION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GT" sz="5500" b="1" i="1" dirty="0" smtClean="0"/>
              <a:t>Pinol</a:t>
            </a:r>
          </a:p>
          <a:p>
            <a:pPr>
              <a:buNone/>
            </a:pPr>
            <a:endParaRPr lang="es-GT" sz="4400" b="1" i="1" dirty="0" smtClean="0"/>
          </a:p>
          <a:p>
            <a:pPr>
              <a:buNone/>
            </a:pPr>
            <a:r>
              <a:rPr lang="es-GT" sz="4400" b="1" i="1" dirty="0" smtClean="0"/>
              <a:t>	Ingredientes</a:t>
            </a:r>
            <a:r>
              <a:rPr lang="es-GT" sz="4400" b="1" i="1" dirty="0" smtClean="0"/>
              <a:t>: </a:t>
            </a:r>
          </a:p>
          <a:p>
            <a:pPr lvl="0">
              <a:buNone/>
            </a:pPr>
            <a:r>
              <a:rPr lang="es-GT" sz="4400" b="1" i="1" dirty="0" smtClean="0"/>
              <a:t>	</a:t>
            </a:r>
            <a:r>
              <a:rPr lang="es-GT" sz="4400" i="1" dirty="0" err="1" smtClean="0"/>
              <a:t>Maiz</a:t>
            </a:r>
            <a:r>
              <a:rPr lang="es-GT" sz="4400" i="1" dirty="0" smtClean="0"/>
              <a:t> </a:t>
            </a:r>
            <a:r>
              <a:rPr lang="es-GT" sz="4400" i="1" dirty="0" smtClean="0"/>
              <a:t>amarillo.</a:t>
            </a:r>
          </a:p>
          <a:p>
            <a:pPr lvl="0">
              <a:buNone/>
            </a:pPr>
            <a:r>
              <a:rPr lang="es-GT" sz="4400" i="1" dirty="0" smtClean="0"/>
              <a:t>	Gallina</a:t>
            </a:r>
            <a:r>
              <a:rPr lang="es-GT" sz="4400" i="1" dirty="0" smtClean="0"/>
              <a:t>.</a:t>
            </a:r>
          </a:p>
          <a:p>
            <a:pPr lvl="0">
              <a:buNone/>
            </a:pPr>
            <a:r>
              <a:rPr lang="es-GT" sz="4400" dirty="0" smtClean="0"/>
              <a:t>	Cebolla</a:t>
            </a:r>
            <a:endParaRPr lang="es-GT" sz="4400" dirty="0" smtClean="0"/>
          </a:p>
          <a:p>
            <a:pPr lvl="0">
              <a:buNone/>
            </a:pPr>
            <a:r>
              <a:rPr lang="es-GT" sz="4400" dirty="0" smtClean="0"/>
              <a:t>	Cilantro</a:t>
            </a:r>
            <a:r>
              <a:rPr lang="es-GT" sz="4400" dirty="0" smtClean="0"/>
              <a:t>. </a:t>
            </a:r>
            <a:endParaRPr lang="es-GT" sz="4400" b="1" i="1" dirty="0" smtClean="0"/>
          </a:p>
          <a:p>
            <a:pPr>
              <a:buNone/>
            </a:pPr>
            <a:r>
              <a:rPr lang="es-GT" sz="4400" b="1" i="1" dirty="0" smtClean="0"/>
              <a:t>	Recado</a:t>
            </a:r>
            <a:r>
              <a:rPr lang="es-GT" sz="4400" b="1" i="1" dirty="0" smtClean="0"/>
              <a:t>:</a:t>
            </a:r>
          </a:p>
          <a:p>
            <a:pPr lvl="0">
              <a:buNone/>
            </a:pPr>
            <a:r>
              <a:rPr lang="es-GT" sz="4400" dirty="0" smtClean="0"/>
              <a:t>	Tomate</a:t>
            </a:r>
            <a:endParaRPr lang="es-GT" sz="4400" dirty="0" smtClean="0"/>
          </a:p>
          <a:p>
            <a:pPr lvl="0">
              <a:buNone/>
            </a:pPr>
            <a:r>
              <a:rPr lang="es-GT" sz="4400" dirty="0" smtClean="0"/>
              <a:t>	</a:t>
            </a:r>
            <a:r>
              <a:rPr lang="es-GT" sz="4400" dirty="0" err="1" smtClean="0"/>
              <a:t>Mlltomate</a:t>
            </a:r>
            <a:endParaRPr lang="es-GT" sz="4400" dirty="0" smtClean="0"/>
          </a:p>
          <a:p>
            <a:pPr lvl="0">
              <a:buNone/>
            </a:pPr>
            <a:r>
              <a:rPr lang="es-GT" sz="4400" dirty="0" smtClean="0"/>
              <a:t>	Cebolla</a:t>
            </a:r>
            <a:endParaRPr lang="es-GT" sz="4400" dirty="0" smtClean="0"/>
          </a:p>
          <a:p>
            <a:pPr lvl="0">
              <a:buNone/>
            </a:pPr>
            <a:r>
              <a:rPr lang="es-GT" sz="4400" dirty="0" smtClean="0"/>
              <a:t>	Chile </a:t>
            </a:r>
            <a:r>
              <a:rPr lang="es-GT" sz="4400" dirty="0" smtClean="0"/>
              <a:t>pimiento</a:t>
            </a:r>
          </a:p>
          <a:p>
            <a:pPr>
              <a:buNone/>
            </a:pPr>
            <a:r>
              <a:rPr lang="es-GT" sz="4400" dirty="0" smtClean="0"/>
              <a:t>	Chile chocolate seco. </a:t>
            </a:r>
          </a:p>
          <a:p>
            <a:pPr>
              <a:buNone/>
            </a:pPr>
            <a:r>
              <a:rPr lang="es-GT" sz="4400" dirty="0" smtClean="0"/>
              <a:t>	Todo dorado y molido, sin colar).</a:t>
            </a:r>
          </a:p>
          <a:p>
            <a:pPr>
              <a:buNone/>
            </a:pPr>
            <a:r>
              <a:rPr lang="es-GT" sz="4400" dirty="0" smtClean="0"/>
              <a:t> </a:t>
            </a:r>
            <a:br>
              <a:rPr lang="es-GT" sz="4400" dirty="0" smtClean="0"/>
            </a:br>
            <a:endParaRPr lang="es-GT" sz="4400" dirty="0" smtClean="0"/>
          </a:p>
          <a:p>
            <a:pPr>
              <a:buNone/>
            </a:pPr>
            <a:r>
              <a:rPr lang="es-GT" sz="4400" dirty="0" smtClean="0"/>
              <a:t>	</a:t>
            </a:r>
            <a:r>
              <a:rPr lang="es-GT" sz="4400" b="1" dirty="0" smtClean="0"/>
              <a:t>Modo </a:t>
            </a:r>
            <a:r>
              <a:rPr lang="es-GT" sz="4400" b="1" dirty="0" smtClean="0"/>
              <a:t>de preparación</a:t>
            </a:r>
            <a:r>
              <a:rPr lang="es-GT" sz="4400" dirty="0" smtClean="0"/>
              <a:t>:</a:t>
            </a:r>
          </a:p>
          <a:p>
            <a:pPr lvl="0">
              <a:buNone/>
            </a:pPr>
            <a:r>
              <a:rPr lang="es-GT" sz="4400" dirty="0" smtClean="0"/>
              <a:t>	Colocar </a:t>
            </a:r>
            <a:r>
              <a:rPr lang="es-GT" sz="4400" dirty="0" smtClean="0"/>
              <a:t>al fuego las gallinas con suficiente agua, a media cocción se agrega el recado y se sazona con sal, no necesita otro condimento. Se perfuma con tallos de cebolla y cilantro sin raíz. </a:t>
            </a:r>
          </a:p>
          <a:p>
            <a:pPr>
              <a:buNone/>
            </a:pPr>
            <a:r>
              <a:rPr lang="es-GT" sz="4400" dirty="0" smtClean="0"/>
              <a:t> </a:t>
            </a:r>
          </a:p>
          <a:p>
            <a:pPr lvl="0">
              <a:buNone/>
            </a:pPr>
            <a:r>
              <a:rPr lang="es-GT" sz="4400" dirty="0" smtClean="0"/>
              <a:t>	La </a:t>
            </a:r>
            <a:r>
              <a:rPr lang="es-GT" sz="4400" dirty="0" smtClean="0"/>
              <a:t>gallina está cocinada  cuando se desprende la piel de la pierna; en ese momento se retira del fuego y se agrega mas cilantro y cebolla amarrados.  </a:t>
            </a:r>
          </a:p>
          <a:p>
            <a:pPr>
              <a:buNone/>
            </a:pPr>
            <a:r>
              <a:rPr lang="es-GT" sz="4400" dirty="0" smtClean="0"/>
              <a:t> </a:t>
            </a:r>
          </a:p>
          <a:p>
            <a:pPr lvl="0">
              <a:buNone/>
            </a:pPr>
            <a:r>
              <a:rPr lang="es-ES" sz="4400" dirty="0" smtClean="0"/>
              <a:t>	Se </a:t>
            </a:r>
            <a:r>
              <a:rPr lang="es-ES" sz="4400" dirty="0" smtClean="0"/>
              <a:t>deshace el recado con la mano para hacer el pinol y se agrega al caldo, sin dejar de mezclar para que no se queme. Se permite que hierva, espese y se rectifica la sazón.</a:t>
            </a:r>
            <a:endParaRPr lang="es-GT" sz="4400" dirty="0" smtClean="0"/>
          </a:p>
          <a:p>
            <a:pPr>
              <a:buNone/>
            </a:pPr>
            <a:endParaRPr lang="es-GT" sz="4400" dirty="0" smtClean="0"/>
          </a:p>
        </p:txBody>
      </p:sp>
      <p:pic>
        <p:nvPicPr>
          <p:cNvPr id="6" name="5 Marcador de contenido" descr="http://2.bp.blogspot.com/-MrNDLbvQpxg/T8paZBgTMSI/AAAAAAAAAZ4/zrfaL6cb3yM/s320/ingredientes+pinol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para platillos tipicos de san juan sacatepeque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2766680" cy="18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0034" y="714356"/>
            <a:ext cx="4038600" cy="5697559"/>
          </a:xfrm>
        </p:spPr>
        <p:txBody>
          <a:bodyPr>
            <a:normAutofit fontScale="40000" lnSpcReduction="20000"/>
          </a:bodyPr>
          <a:lstStyle/>
          <a:p>
            <a:r>
              <a:rPr lang="es-GT" sz="3000" b="1" i="1" dirty="0" smtClean="0"/>
              <a:t>Revolcado </a:t>
            </a:r>
          </a:p>
          <a:p>
            <a:pPr>
              <a:buNone/>
            </a:pPr>
            <a:endParaRPr lang="es-GT" sz="3000" b="1" i="1" dirty="0" smtClean="0"/>
          </a:p>
          <a:p>
            <a:pPr>
              <a:buNone/>
            </a:pPr>
            <a:r>
              <a:rPr lang="es-GT" sz="3000" b="1" i="1" dirty="0" smtClean="0"/>
              <a:t>	</a:t>
            </a:r>
            <a:r>
              <a:rPr lang="es-GT" sz="3000" b="1" i="1" dirty="0" smtClean="0"/>
              <a:t>Ingredientes</a:t>
            </a:r>
            <a:endParaRPr lang="es-GT" sz="3000" b="1" i="1" dirty="0" smtClean="0"/>
          </a:p>
          <a:p>
            <a:pPr lvl="0">
              <a:buNone/>
            </a:pPr>
            <a:r>
              <a:rPr lang="es-GT" sz="3000" dirty="0" smtClean="0"/>
              <a:t>	1 </a:t>
            </a:r>
            <a:r>
              <a:rPr lang="es-GT" sz="3000" dirty="0" smtClean="0"/>
              <a:t>Cabeza de cerdo o 2 libras de carne de marrano                           </a:t>
            </a:r>
          </a:p>
          <a:p>
            <a:pPr lvl="0">
              <a:buNone/>
            </a:pPr>
            <a:r>
              <a:rPr lang="es-GT" sz="3000" dirty="0" smtClean="0"/>
              <a:t>	3 </a:t>
            </a:r>
            <a:r>
              <a:rPr lang="es-GT" sz="3000" dirty="0" smtClean="0"/>
              <a:t>Cabezas de ajo</a:t>
            </a:r>
          </a:p>
          <a:p>
            <a:pPr lvl="0">
              <a:buNone/>
            </a:pPr>
            <a:r>
              <a:rPr lang="es-GT" sz="3000" dirty="0" smtClean="0"/>
              <a:t>	15 </a:t>
            </a:r>
            <a:r>
              <a:rPr lang="es-GT" sz="3000" dirty="0" smtClean="0"/>
              <a:t>Tomates</a:t>
            </a:r>
          </a:p>
          <a:p>
            <a:pPr lvl="0">
              <a:buNone/>
            </a:pPr>
            <a:r>
              <a:rPr lang="es-GT" sz="3000" dirty="0" smtClean="0"/>
              <a:t>	1 </a:t>
            </a:r>
            <a:r>
              <a:rPr lang="es-GT" sz="3000" dirty="0" smtClean="0"/>
              <a:t>Pedacito de achiote</a:t>
            </a:r>
          </a:p>
          <a:p>
            <a:pPr lvl="0">
              <a:buNone/>
            </a:pPr>
            <a:r>
              <a:rPr lang="es-GT" sz="3000" dirty="0" smtClean="0"/>
              <a:t>	1 </a:t>
            </a:r>
            <a:r>
              <a:rPr lang="es-GT" sz="3000" dirty="0" smtClean="0"/>
              <a:t>Chile Zambo</a:t>
            </a:r>
          </a:p>
          <a:p>
            <a:pPr lvl="0">
              <a:buNone/>
            </a:pPr>
            <a:r>
              <a:rPr lang="es-GT" sz="3000" dirty="0" smtClean="0"/>
              <a:t>	1 </a:t>
            </a:r>
            <a:r>
              <a:rPr lang="es-GT" sz="3000" dirty="0" smtClean="0"/>
              <a:t>Chile pimiento</a:t>
            </a:r>
          </a:p>
          <a:p>
            <a:pPr lvl="0">
              <a:buNone/>
            </a:pPr>
            <a:r>
              <a:rPr lang="es-GT" sz="3000" dirty="0" smtClean="0"/>
              <a:t>	½ </a:t>
            </a:r>
            <a:r>
              <a:rPr lang="es-GT" sz="3000" dirty="0" smtClean="0"/>
              <a:t>Taza de miltomate picado</a:t>
            </a:r>
          </a:p>
          <a:p>
            <a:pPr lvl="0">
              <a:buNone/>
            </a:pPr>
            <a:r>
              <a:rPr lang="es-GT" sz="3000" dirty="0" smtClean="0"/>
              <a:t>	3 </a:t>
            </a:r>
            <a:r>
              <a:rPr lang="es-GT" sz="3000" dirty="0" smtClean="0"/>
              <a:t>clavos de olor</a:t>
            </a:r>
          </a:p>
          <a:p>
            <a:pPr lvl="0">
              <a:buNone/>
            </a:pPr>
            <a:r>
              <a:rPr lang="es-GT" sz="3000" dirty="0" smtClean="0"/>
              <a:t>	1 </a:t>
            </a:r>
            <a:r>
              <a:rPr lang="es-GT" sz="3000" dirty="0" smtClean="0"/>
              <a:t>Cebolla</a:t>
            </a:r>
          </a:p>
          <a:p>
            <a:pPr lvl="0">
              <a:buNone/>
            </a:pPr>
            <a:r>
              <a:rPr lang="es-GT" sz="3000" dirty="0" smtClean="0"/>
              <a:t>	1 </a:t>
            </a:r>
            <a:r>
              <a:rPr lang="es-GT" sz="3000" dirty="0" smtClean="0"/>
              <a:t>Cucharada de maza de </a:t>
            </a:r>
            <a:r>
              <a:rPr lang="es-GT" sz="3000" dirty="0" smtClean="0"/>
              <a:t>maíz </a:t>
            </a:r>
            <a:r>
              <a:rPr lang="es-GT" sz="3000" dirty="0" smtClean="0"/>
              <a:t>o miga de pan desabrido</a:t>
            </a:r>
          </a:p>
          <a:p>
            <a:pPr lvl="0">
              <a:buNone/>
            </a:pPr>
            <a:r>
              <a:rPr lang="es-GT" sz="3000" dirty="0" smtClean="0"/>
              <a:t>	Pimienta </a:t>
            </a:r>
            <a:r>
              <a:rPr lang="es-GT" sz="3000" dirty="0" smtClean="0"/>
              <a:t>al gusto</a:t>
            </a:r>
          </a:p>
          <a:p>
            <a:pPr lvl="0">
              <a:buNone/>
            </a:pPr>
            <a:r>
              <a:rPr lang="es-GT" sz="3000" dirty="0" smtClean="0"/>
              <a:t>	Sal </a:t>
            </a:r>
            <a:r>
              <a:rPr lang="es-GT" sz="3000" dirty="0" smtClean="0"/>
              <a:t>al gusto</a:t>
            </a:r>
          </a:p>
          <a:p>
            <a:pPr lvl="0">
              <a:buNone/>
            </a:pPr>
            <a:r>
              <a:rPr lang="es-GT" sz="3000" dirty="0" smtClean="0"/>
              <a:t>	Manteca</a:t>
            </a:r>
            <a:endParaRPr lang="es-GT" sz="3000" dirty="0" smtClean="0"/>
          </a:p>
          <a:p>
            <a:pPr>
              <a:buNone/>
            </a:pPr>
            <a:r>
              <a:rPr lang="es-GT" sz="3000" dirty="0" smtClean="0"/>
              <a:t>	</a:t>
            </a:r>
          </a:p>
          <a:p>
            <a:pPr>
              <a:buNone/>
            </a:pPr>
            <a:r>
              <a:rPr lang="es-GT" sz="3000" b="1" dirty="0" smtClean="0"/>
              <a:t>	Procedimiento</a:t>
            </a:r>
            <a:r>
              <a:rPr lang="es-GT" sz="3000" b="1" dirty="0" smtClean="0"/>
              <a:t>:</a:t>
            </a:r>
          </a:p>
          <a:p>
            <a:pPr lvl="0">
              <a:buNone/>
            </a:pPr>
            <a:r>
              <a:rPr lang="es-GT" sz="3000" dirty="0" smtClean="0"/>
              <a:t>	Se </a:t>
            </a:r>
            <a:r>
              <a:rPr lang="es-GT" sz="3000" dirty="0" smtClean="0"/>
              <a:t>pone a cocer la carne con un poco de sal, hasta que esté suave y córtela en trozos </a:t>
            </a:r>
            <a:r>
              <a:rPr lang="es-GT" sz="3000" dirty="0" smtClean="0"/>
              <a:t>pequeños. </a:t>
            </a:r>
            <a:r>
              <a:rPr lang="es-GT" sz="3000" dirty="0" smtClean="0"/>
              <a:t>Guarde una taza del caldo del que quedó al hervir la carne. </a:t>
            </a:r>
          </a:p>
          <a:p>
            <a:pPr>
              <a:buNone/>
            </a:pPr>
            <a:r>
              <a:rPr lang="es-GT" sz="3000" dirty="0" smtClean="0"/>
              <a:t> </a:t>
            </a:r>
          </a:p>
          <a:p>
            <a:pPr lvl="0">
              <a:buNone/>
            </a:pPr>
            <a:r>
              <a:rPr lang="es-GT" sz="3000" dirty="0" smtClean="0"/>
              <a:t>	Se cosen </a:t>
            </a:r>
            <a:r>
              <a:rPr lang="es-GT" sz="3000" dirty="0" smtClean="0"/>
              <a:t>con poca agua los tomates, el miltomate, el chile sin semillas, luego se echan los clavos, el achiote, la pimienta y los ajos. Se cuela la salsa y se fríe con manteca. </a:t>
            </a:r>
          </a:p>
          <a:p>
            <a:pPr>
              <a:buNone/>
            </a:pPr>
            <a:r>
              <a:rPr lang="es-GT" sz="3000" dirty="0" smtClean="0"/>
              <a:t> </a:t>
            </a:r>
          </a:p>
          <a:p>
            <a:pPr lvl="0">
              <a:buNone/>
            </a:pPr>
            <a:r>
              <a:rPr lang="es-GT" sz="3000" dirty="0" smtClean="0"/>
              <a:t>	Se </a:t>
            </a:r>
            <a:r>
              <a:rPr lang="es-GT" sz="3000" dirty="0" smtClean="0"/>
              <a:t>arrala con la taza de caldo de los menudos y se espesa con la masa de maíz o miga de pan. Se agrega la carne de cerdo o la cabeza </a:t>
            </a:r>
            <a:r>
              <a:rPr lang="es-GT" sz="3000" dirty="0" smtClean="0"/>
              <a:t>según </a:t>
            </a:r>
            <a:r>
              <a:rPr lang="es-GT" sz="3000" dirty="0" smtClean="0"/>
              <a:t>sea el caso y se deja hervir.</a:t>
            </a:r>
          </a:p>
          <a:p>
            <a:pPr>
              <a:buNone/>
            </a:pPr>
            <a:endParaRPr lang="es-GT" dirty="0"/>
          </a:p>
        </p:txBody>
      </p:sp>
      <p:pic>
        <p:nvPicPr>
          <p:cNvPr id="6" name="5 Marcador de contenido" descr="http://www.deguate.com/artman/uploads/24/k-1_3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Autofit/>
          </a:bodyPr>
          <a:lstStyle/>
          <a:p>
            <a:r>
              <a:rPr lang="es-GT" sz="1100" b="1" dirty="0" err="1" smtClean="0"/>
              <a:t>Pepian</a:t>
            </a:r>
            <a:r>
              <a:rPr lang="es-GT" sz="1100" b="1" dirty="0" smtClean="0"/>
              <a:t> </a:t>
            </a:r>
            <a:endParaRPr lang="es-GT" sz="1100" b="1" dirty="0" smtClean="0"/>
          </a:p>
          <a:p>
            <a:pPr>
              <a:buNone/>
            </a:pPr>
            <a:endParaRPr lang="es-GT" sz="1100" dirty="0" smtClean="0"/>
          </a:p>
          <a:p>
            <a:pPr>
              <a:buNone/>
            </a:pPr>
            <a:r>
              <a:rPr lang="es-GT" sz="1100" b="1" dirty="0" smtClean="0"/>
              <a:t>	Ingredientes</a:t>
            </a:r>
            <a:r>
              <a:rPr lang="es-GT" sz="1100" b="1" dirty="0" smtClean="0"/>
              <a:t>:</a:t>
            </a:r>
          </a:p>
          <a:p>
            <a:pPr>
              <a:buNone/>
            </a:pPr>
            <a:r>
              <a:rPr lang="es-GT" sz="1100" dirty="0" smtClean="0"/>
              <a:t>	3 </a:t>
            </a:r>
            <a:r>
              <a:rPr lang="es-GT" sz="1100" dirty="0" smtClean="0"/>
              <a:t>libras de carne de res de costilla o de pollo</a:t>
            </a:r>
          </a:p>
          <a:p>
            <a:pPr>
              <a:buNone/>
            </a:pPr>
            <a:r>
              <a:rPr lang="es-GT" sz="1100" dirty="0" smtClean="0"/>
              <a:t>	1 </a:t>
            </a:r>
            <a:r>
              <a:rPr lang="es-GT" sz="1100" dirty="0" smtClean="0"/>
              <a:t>Chile </a:t>
            </a:r>
            <a:r>
              <a:rPr lang="es-GT" sz="1100" dirty="0" err="1" smtClean="0"/>
              <a:t>Güaque</a:t>
            </a:r>
            <a:endParaRPr lang="es-GT" sz="1100" dirty="0" smtClean="0"/>
          </a:p>
          <a:p>
            <a:pPr>
              <a:buNone/>
            </a:pPr>
            <a:r>
              <a:rPr lang="es-GT" sz="1100" dirty="0" smtClean="0"/>
              <a:t>	1 </a:t>
            </a:r>
            <a:r>
              <a:rPr lang="es-GT" sz="1100" dirty="0" smtClean="0"/>
              <a:t>Chile pasa</a:t>
            </a:r>
          </a:p>
          <a:p>
            <a:pPr>
              <a:buNone/>
            </a:pPr>
            <a:r>
              <a:rPr lang="es-GT" sz="1100" dirty="0" smtClean="0"/>
              <a:t>	3 </a:t>
            </a:r>
            <a:r>
              <a:rPr lang="es-GT" sz="1100" dirty="0" smtClean="0"/>
              <a:t>onza de miltomate</a:t>
            </a:r>
          </a:p>
          <a:p>
            <a:pPr>
              <a:buNone/>
            </a:pPr>
            <a:r>
              <a:rPr lang="es-GT" sz="1100" dirty="0" smtClean="0"/>
              <a:t>	4 </a:t>
            </a:r>
            <a:r>
              <a:rPr lang="es-GT" sz="1100" dirty="0" smtClean="0"/>
              <a:t>onza de Ajonjolí</a:t>
            </a:r>
          </a:p>
          <a:p>
            <a:pPr>
              <a:buNone/>
            </a:pPr>
            <a:r>
              <a:rPr lang="es-GT" sz="1100" dirty="0" smtClean="0"/>
              <a:t>	4 </a:t>
            </a:r>
            <a:r>
              <a:rPr lang="es-GT" sz="1100" dirty="0" smtClean="0"/>
              <a:t>onza de Pepitoria Verde</a:t>
            </a:r>
          </a:p>
          <a:p>
            <a:pPr>
              <a:buNone/>
            </a:pPr>
            <a:r>
              <a:rPr lang="es-GT" sz="1100" dirty="0" smtClean="0"/>
              <a:t>	4 </a:t>
            </a:r>
            <a:r>
              <a:rPr lang="es-GT" sz="1100" dirty="0" smtClean="0"/>
              <a:t>tomates maduros</a:t>
            </a:r>
          </a:p>
          <a:p>
            <a:pPr>
              <a:buNone/>
            </a:pPr>
            <a:r>
              <a:rPr lang="es-GT" sz="1100" dirty="0" smtClean="0"/>
              <a:t>	1 </a:t>
            </a:r>
            <a:r>
              <a:rPr lang="es-GT" sz="1100" dirty="0" smtClean="0"/>
              <a:t>cebolla mediana con tallo</a:t>
            </a:r>
          </a:p>
          <a:p>
            <a:pPr>
              <a:buNone/>
            </a:pPr>
            <a:r>
              <a:rPr lang="es-GT" sz="1100" dirty="0" smtClean="0"/>
              <a:t>	2 </a:t>
            </a:r>
            <a:r>
              <a:rPr lang="es-GT" sz="1100" dirty="0" smtClean="0"/>
              <a:t>dientes de ajo</a:t>
            </a:r>
          </a:p>
          <a:p>
            <a:pPr>
              <a:buNone/>
            </a:pPr>
            <a:r>
              <a:rPr lang="es-GT" sz="1100" dirty="0" smtClean="0"/>
              <a:t>	1 </a:t>
            </a:r>
            <a:r>
              <a:rPr lang="es-GT" sz="1100" dirty="0" smtClean="0"/>
              <a:t>manojo de cilantro</a:t>
            </a:r>
          </a:p>
          <a:p>
            <a:pPr>
              <a:buNone/>
            </a:pPr>
            <a:r>
              <a:rPr lang="es-GT" sz="1100" dirty="0" smtClean="0"/>
              <a:t>	1 </a:t>
            </a:r>
            <a:r>
              <a:rPr lang="es-GT" sz="1100" dirty="0" smtClean="0"/>
              <a:t>rajita de canela</a:t>
            </a:r>
          </a:p>
          <a:p>
            <a:pPr>
              <a:buNone/>
            </a:pPr>
            <a:r>
              <a:rPr lang="es-GT" sz="1100" dirty="0" smtClean="0"/>
              <a:t>	1 </a:t>
            </a:r>
            <a:r>
              <a:rPr lang="es-GT" sz="1100" dirty="0" smtClean="0"/>
              <a:t>litro de agua</a:t>
            </a:r>
          </a:p>
          <a:p>
            <a:pPr>
              <a:buNone/>
            </a:pPr>
            <a:r>
              <a:rPr lang="es-GT" sz="1100" dirty="0" smtClean="0"/>
              <a:t>	1/2 </a:t>
            </a:r>
            <a:r>
              <a:rPr lang="es-GT" sz="1100" dirty="0" smtClean="0"/>
              <a:t>Güisquil o Chayote</a:t>
            </a:r>
          </a:p>
          <a:p>
            <a:pPr>
              <a:buNone/>
            </a:pPr>
            <a:r>
              <a:rPr lang="es-GT" sz="1100" dirty="0" smtClean="0"/>
              <a:t>	1/2 </a:t>
            </a:r>
            <a:r>
              <a:rPr lang="es-GT" sz="1100" dirty="0" err="1" smtClean="0"/>
              <a:t>Lb.</a:t>
            </a:r>
            <a:r>
              <a:rPr lang="es-GT" sz="1100" dirty="0" smtClean="0"/>
              <a:t> De Ejotes o Judías</a:t>
            </a:r>
          </a:p>
          <a:p>
            <a:pPr>
              <a:buNone/>
            </a:pPr>
            <a:r>
              <a:rPr lang="es-GT" sz="1100" dirty="0" smtClean="0"/>
              <a:t>	1/2 </a:t>
            </a:r>
            <a:r>
              <a:rPr lang="es-GT" sz="1100" dirty="0" err="1" smtClean="0"/>
              <a:t>Lb.</a:t>
            </a:r>
            <a:r>
              <a:rPr lang="es-GT" sz="1100" dirty="0" smtClean="0"/>
              <a:t> de papas medianas peladas</a:t>
            </a:r>
          </a:p>
          <a:p>
            <a:pPr>
              <a:buNone/>
            </a:pPr>
            <a:r>
              <a:rPr lang="es-GT" sz="1100" dirty="0" smtClean="0"/>
              <a:t>	Sal </a:t>
            </a:r>
            <a:r>
              <a:rPr lang="es-GT" sz="1100" dirty="0" smtClean="0"/>
              <a:t>y pimienta al gusto</a:t>
            </a:r>
          </a:p>
          <a:p>
            <a:pPr>
              <a:buNone/>
            </a:pPr>
            <a:r>
              <a:rPr lang="es-GT" sz="1100" dirty="0" smtClean="0"/>
              <a:t> </a:t>
            </a:r>
          </a:p>
          <a:p>
            <a:pPr>
              <a:buNone/>
            </a:pPr>
            <a:r>
              <a:rPr lang="es-GT" sz="1100" b="1" dirty="0" smtClean="0"/>
              <a:t>	Preparación</a:t>
            </a:r>
            <a:r>
              <a:rPr lang="es-GT" sz="1100" b="1" dirty="0" smtClean="0"/>
              <a:t>:</a:t>
            </a:r>
          </a:p>
          <a:p>
            <a:pPr>
              <a:buNone/>
            </a:pPr>
            <a:r>
              <a:rPr lang="es-GT" sz="1100" dirty="0" smtClean="0"/>
              <a:t>	Se </a:t>
            </a:r>
            <a:r>
              <a:rPr lang="es-GT" sz="1100" dirty="0" smtClean="0"/>
              <a:t>pone la carne dentro de una cacerola a cocer con un litro de agua, antes de que este en su punto, se agregan las verduras para su cocimiento.</a:t>
            </a:r>
          </a:p>
          <a:p>
            <a:pPr>
              <a:buNone/>
            </a:pPr>
            <a:r>
              <a:rPr lang="es-GT" sz="1100" dirty="0" smtClean="0"/>
              <a:t>	</a:t>
            </a:r>
          </a:p>
          <a:p>
            <a:pPr>
              <a:buNone/>
            </a:pPr>
            <a:r>
              <a:rPr lang="es-GT" sz="1100" dirty="0" smtClean="0"/>
              <a:t>	</a:t>
            </a:r>
            <a:r>
              <a:rPr lang="es-GT" sz="1100" dirty="0" smtClean="0"/>
              <a:t>Aparte </a:t>
            </a:r>
            <a:r>
              <a:rPr lang="es-GT" sz="1100" dirty="0" smtClean="0"/>
              <a:t>en un sartén, poner a dorar sin quemar los chiles, el miltomate, el tomate, la cebolla, el ajonjolí, pepitoria, los dientes de ajo, la rajita de canela.</a:t>
            </a:r>
          </a:p>
          <a:p>
            <a:pPr>
              <a:buNone/>
            </a:pPr>
            <a:r>
              <a:rPr lang="es-GT" sz="1100" dirty="0" smtClean="0"/>
              <a:t> </a:t>
            </a:r>
          </a:p>
          <a:p>
            <a:pPr>
              <a:buNone/>
            </a:pPr>
            <a:r>
              <a:rPr lang="es-GT" sz="1100" dirty="0" smtClean="0"/>
              <a:t>	</a:t>
            </a:r>
            <a:endParaRPr lang="es-GT" sz="11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25291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GT" sz="1300" dirty="0" smtClean="0"/>
              <a:t>	Después </a:t>
            </a:r>
            <a:r>
              <a:rPr lang="es-GT" sz="1300" dirty="0" smtClean="0"/>
              <a:t>de que todos los ingredientes se hayan </a:t>
            </a:r>
            <a:r>
              <a:rPr lang="es-GT" sz="1300" dirty="0" smtClean="0"/>
              <a:t>dorado perfectamente</a:t>
            </a:r>
            <a:r>
              <a:rPr lang="es-GT" sz="1300" dirty="0" smtClean="0"/>
              <a:t>, se licuan, con un poco del caldo donde se ha cocido la carne; ese licuado se pone a hervir y espesar junto con el manojo de cilantro, por espacio de 30 minutos.  Seguidamente, se deja caer la carne y las verduras, para que los sabores se mezclen entre sí, y se deja hervir hasta que todo este bien cocido y listo. </a:t>
            </a:r>
          </a:p>
          <a:p>
            <a:pPr>
              <a:buNone/>
            </a:pPr>
            <a:r>
              <a:rPr lang="es-GT" sz="1300" dirty="0" smtClean="0"/>
              <a:t> </a:t>
            </a:r>
          </a:p>
          <a:p>
            <a:pPr>
              <a:buNone/>
            </a:pPr>
            <a:r>
              <a:rPr lang="es-GT" sz="1300" dirty="0" smtClean="0"/>
              <a:t>	Puede acompañarlo de arroz blanco.</a:t>
            </a:r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6" name="5 Imagen" descr="Receta para cocinar Pepián – Compartida por: Los Platillos de mi Coci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izap.com14785618548362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pic>
        <p:nvPicPr>
          <p:cNvPr id="10" name="San_Juan_Sacatepquez_Guatemala(descargaryoutube.com)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DATOS GENERALES</a:t>
            </a:r>
            <a:endParaRPr lang="es-GT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GT" dirty="0" smtClean="0"/>
              <a:t>Se encuentra a aproximadamente a 22.5 km de la ciudad de Guatemala. Posee maravillosas vistas sobre el valle de Guatemala y las montañas del norte. </a:t>
            </a:r>
          </a:p>
          <a:p>
            <a:pPr algn="just"/>
            <a:r>
              <a:rPr lang="es-GT" dirty="0" smtClean="0"/>
              <a:t>Es un importante centro agrícola, con un 93 por ciento de población indígena. </a:t>
            </a:r>
          </a:p>
          <a:p>
            <a:pPr algn="just"/>
            <a:r>
              <a:rPr lang="es-GT" dirty="0" smtClean="0"/>
              <a:t>El municipio de San Pedro Sacatepéquez limita:</a:t>
            </a:r>
          </a:p>
          <a:p>
            <a:pPr algn="just">
              <a:buFont typeface="Wingdings" pitchFamily="2" charset="2"/>
              <a:buChar char="ü"/>
            </a:pPr>
            <a:r>
              <a:rPr lang="es-GT" dirty="0" smtClean="0"/>
              <a:t>Al norte con San Juan Sacatepéquez y San Raymundo, Guatemala .</a:t>
            </a:r>
          </a:p>
          <a:p>
            <a:pPr algn="just">
              <a:buFont typeface="Wingdings" pitchFamily="2" charset="2"/>
              <a:buChar char="ü"/>
            </a:pPr>
            <a:r>
              <a:rPr lang="es-GT" dirty="0" smtClean="0"/>
              <a:t>Al este con </a:t>
            </a:r>
            <a:r>
              <a:rPr lang="es-GT" dirty="0" err="1" smtClean="0"/>
              <a:t>Chinautla</a:t>
            </a:r>
            <a:r>
              <a:rPr lang="es-GT" dirty="0" smtClean="0"/>
              <a:t>, Guatemala.</a:t>
            </a:r>
          </a:p>
          <a:p>
            <a:pPr algn="just">
              <a:buFont typeface="Wingdings" pitchFamily="2" charset="2"/>
              <a:buChar char="ü"/>
            </a:pPr>
            <a:r>
              <a:rPr lang="es-GT" dirty="0" smtClean="0"/>
              <a:t>Al sur con Mixco, Guatemala. </a:t>
            </a:r>
          </a:p>
          <a:p>
            <a:pPr algn="just">
              <a:buFont typeface="Wingdings" pitchFamily="2" charset="2"/>
              <a:buChar char="ü"/>
            </a:pPr>
            <a:r>
              <a:rPr lang="es-GT" dirty="0" smtClean="0"/>
              <a:t>Al oeste con Santo Domingo Xenacoj y Santiago        Sacatepéquez, Sacatepéquez. </a:t>
            </a:r>
          </a:p>
          <a:p>
            <a:pPr algn="just"/>
            <a:endParaRPr lang="es-GT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GT" dirty="0" smtClean="0"/>
              <a:t>Su clima es frío </a:t>
            </a:r>
          </a:p>
          <a:p>
            <a:pPr algn="just">
              <a:buNone/>
            </a:pPr>
            <a:endParaRPr lang="es-GT" dirty="0" smtClean="0"/>
          </a:p>
          <a:p>
            <a:pPr algn="just"/>
            <a:r>
              <a:rPr lang="es-GT" dirty="0" smtClean="0"/>
              <a:t>Su fiesta titular se celebra el 29 de junio, día del Apóstol San Pedro. Durante la fiesta se presenta la danza folklórica Moros.}</a:t>
            </a:r>
          </a:p>
          <a:p>
            <a:pPr algn="just">
              <a:buNone/>
            </a:pPr>
            <a:r>
              <a:rPr lang="es-GT" dirty="0" smtClean="0"/>
              <a:t> </a:t>
            </a:r>
          </a:p>
          <a:p>
            <a:pPr algn="just"/>
            <a:r>
              <a:rPr lang="es-GT" dirty="0" smtClean="0"/>
              <a:t>La cabecera de San Pedro Sacatepéquez fue reconocida por los </a:t>
            </a:r>
            <a:r>
              <a:rPr lang="es-GT" dirty="0" err="1" smtClean="0"/>
              <a:t>kaqchikeles</a:t>
            </a:r>
            <a:r>
              <a:rPr lang="es-GT" dirty="0" smtClean="0"/>
              <a:t> como </a:t>
            </a:r>
            <a:r>
              <a:rPr lang="es-GT" dirty="0" err="1" smtClean="0"/>
              <a:t>Ucubil</a:t>
            </a:r>
            <a:r>
              <a:rPr lang="es-GT" dirty="0" smtClean="0"/>
              <a:t>.</a:t>
            </a:r>
          </a:p>
          <a:p>
            <a:pPr algn="just"/>
            <a:endParaRPr lang="es-GT" dirty="0" smtClean="0"/>
          </a:p>
          <a:p>
            <a:pPr algn="just"/>
            <a:r>
              <a:rPr lang="es-GT" dirty="0" smtClean="0"/>
              <a:t>Su idioma indígena predominante es el </a:t>
            </a:r>
            <a:r>
              <a:rPr lang="es-GT" dirty="0" err="1" smtClean="0"/>
              <a:t>Kaqchikel</a:t>
            </a:r>
            <a:r>
              <a:rPr lang="es-GT" dirty="0" smtClean="0"/>
              <a:t> (Diccionario Municipal de Guatemala, 2001).</a:t>
            </a:r>
            <a:endParaRPr lang="es-GT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HISTORIA</a:t>
            </a:r>
            <a:endParaRPr lang="es-GT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dirty="0" smtClean="0"/>
              <a:t>Sacatepéquez, proviene de:</a:t>
            </a:r>
          </a:p>
          <a:p>
            <a:pPr algn="just">
              <a:buNone/>
            </a:pPr>
            <a:r>
              <a:rPr lang="es-GT" dirty="0" smtClean="0"/>
              <a:t>	</a:t>
            </a:r>
            <a:r>
              <a:rPr lang="es-GT" dirty="0" err="1" smtClean="0"/>
              <a:t>Sacat</a:t>
            </a:r>
            <a:r>
              <a:rPr lang="es-GT" dirty="0" smtClean="0"/>
              <a:t>: yerba o zacate.</a:t>
            </a:r>
          </a:p>
          <a:p>
            <a:pPr algn="just">
              <a:buNone/>
            </a:pPr>
            <a:r>
              <a:rPr lang="es-GT" dirty="0" smtClean="0"/>
              <a:t>	</a:t>
            </a:r>
            <a:r>
              <a:rPr lang="es-GT" dirty="0" err="1" smtClean="0"/>
              <a:t>Tepet</a:t>
            </a:r>
            <a:r>
              <a:rPr lang="es-GT" dirty="0" smtClean="0"/>
              <a:t>: cerro.</a:t>
            </a:r>
          </a:p>
          <a:p>
            <a:pPr algn="just">
              <a:buNone/>
            </a:pPr>
            <a:r>
              <a:rPr lang="es-GT" dirty="0" smtClean="0"/>
              <a:t>	Quiere decir cerro de yerba o zacate.  </a:t>
            </a:r>
          </a:p>
          <a:p>
            <a:pPr algn="just"/>
            <a:r>
              <a:rPr lang="es-GT" dirty="0" smtClean="0"/>
              <a:t>Fue fundada el 21 de noviembre de 1542 en el Valle de Pancán o Panchoy, siendo reconocida como capital del Reino de Guatemala durante 232 años. </a:t>
            </a:r>
            <a:endParaRPr lang="es-GT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GT" dirty="0" smtClean="0"/>
              <a:t>En la época de la colonia fue llamada por Felipe II, como Ciudad de Santiago de los Caballeros” por considerarla una metrópoli que se había convertido en un emporio de riqueza y de importancia dado que sus habitantes se preocupaban por obtener un desarrollo social, cultural y económico del cual surgieron nuevos valores en la ciencia, las letras y las artes.</a:t>
            </a:r>
          </a:p>
          <a:p>
            <a:pPr algn="just">
              <a:buNone/>
            </a:pPr>
            <a:r>
              <a:rPr lang="es-GT" dirty="0" smtClean="0"/>
              <a:t> </a:t>
            </a:r>
          </a:p>
          <a:p>
            <a:pPr algn="just"/>
            <a:r>
              <a:rPr lang="es-GT" dirty="0" smtClean="0"/>
              <a:t>El año de el 29 de julio de 1773 ocurrió el devastador terremoto de Santa Marta, que arruinó la mayoría de sus hermosos edificios y viviendas, obligando su traslado a la nueva Guatemala de la Asunción, donde terminó el período colonial de 1821.</a:t>
            </a:r>
          </a:p>
          <a:p>
            <a:endParaRPr lang="es-G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algn="just"/>
            <a:r>
              <a:rPr lang="es-GT" dirty="0" smtClean="0"/>
              <a:t>El 12 de septiembre de 1839, la Asamblea Nacional Constituyente declaró a Sacatepéquez como departamento independiente y designó a Antigua Guatemala como su cabecera.</a:t>
            </a:r>
          </a:p>
          <a:p>
            <a:pPr algn="just"/>
            <a:r>
              <a:rPr lang="es-GT" dirty="0" smtClean="0"/>
              <a:t>El departamento de Sacatepéquez fue creado por Decreto del 11 de diciembre de 1879.  Estuvo integrado por 24 municipios, algunos de los cuales fueron clasificados posteriormente como aldeas; actualmente se encuentra conformado por 16 municipios.</a:t>
            </a:r>
            <a:endParaRPr lang="es-G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UBICACIÓN GEOGRAFICA</a:t>
            </a:r>
            <a:endParaRPr lang="es-GT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GT" dirty="0" smtClean="0"/>
              <a:t>El Departamento de Sacatepéquez está situado en la región Central de Guatemala. </a:t>
            </a:r>
          </a:p>
          <a:p>
            <a:pPr>
              <a:buNone/>
            </a:pPr>
            <a:endParaRPr lang="es-GT" dirty="0" smtClean="0"/>
          </a:p>
          <a:p>
            <a:r>
              <a:rPr lang="es-GT" dirty="0" smtClean="0"/>
              <a:t>Limita </a:t>
            </a:r>
          </a:p>
          <a:p>
            <a:pPr>
              <a:buFont typeface="Wingdings" pitchFamily="2" charset="2"/>
              <a:buChar char="ü"/>
            </a:pPr>
            <a:r>
              <a:rPr lang="es-GT" dirty="0" smtClean="0"/>
              <a:t>Al Norte: con el departamento de Chimaltenango.</a:t>
            </a:r>
          </a:p>
          <a:p>
            <a:pPr>
              <a:buFont typeface="Wingdings" pitchFamily="2" charset="2"/>
              <a:buChar char="ü"/>
            </a:pPr>
            <a:r>
              <a:rPr lang="es-GT" dirty="0" smtClean="0"/>
              <a:t> Al Sur: con el departamento de Escuintla.</a:t>
            </a:r>
          </a:p>
          <a:p>
            <a:pPr>
              <a:buFont typeface="Wingdings" pitchFamily="2" charset="2"/>
              <a:buChar char="ü"/>
            </a:pPr>
            <a:r>
              <a:rPr lang="es-GT" dirty="0" smtClean="0"/>
              <a:t>Al Este: con el departamento de Guatemala.</a:t>
            </a:r>
          </a:p>
          <a:p>
            <a:pPr>
              <a:buFont typeface="Wingdings" pitchFamily="2" charset="2"/>
              <a:buChar char="ü"/>
            </a:pPr>
            <a:r>
              <a:rPr lang="es-GT" dirty="0" smtClean="0"/>
              <a:t>Al Oeste: con el departamento de Chimaltenango. </a:t>
            </a:r>
          </a:p>
          <a:p>
            <a:pPr>
              <a:buNone/>
            </a:pPr>
            <a:endParaRPr lang="es-GT" dirty="0" smtClean="0"/>
          </a:p>
          <a:p>
            <a:pPr algn="just"/>
            <a:r>
              <a:rPr lang="es-GT" dirty="0" smtClean="0"/>
              <a:t>La cabecera departamental es Antigua Guatemala y se encuentra a 54 kilómetros de la ciudad capital. Su extensión territorial es de 465 km².</a:t>
            </a:r>
          </a:p>
          <a:p>
            <a:endParaRPr lang="es-G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LUGARES TURISTICOS 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GT" b="1" i="1" dirty="0" smtClean="0"/>
              <a:t>Antigua Guatemala:</a:t>
            </a:r>
          </a:p>
          <a:p>
            <a:pPr algn="just">
              <a:buNone/>
            </a:pPr>
            <a:r>
              <a:rPr lang="es-GT" b="1" i="1" dirty="0" smtClean="0"/>
              <a:t>	</a:t>
            </a:r>
            <a:r>
              <a:rPr lang="es-GT" dirty="0" smtClean="0"/>
              <a:t>Es uno de los centros más atractivos de Sacatepéquez y más importante de nuestro país, es uno de los lugares más visitados por turistas nacionales y extranjeros, la cual fue declarada por la UNESCO, en 1979 como Patrimonio Cultural de la Humanidad. </a:t>
            </a:r>
          </a:p>
          <a:p>
            <a:pPr algn="just">
              <a:buNone/>
            </a:pPr>
            <a:endParaRPr lang="es-GT" dirty="0" smtClean="0"/>
          </a:p>
          <a:p>
            <a:pPr algn="just"/>
            <a:r>
              <a:rPr lang="es-GT" dirty="0" smtClean="0"/>
              <a:t>La Antigua fue asentada en 1542 con el nombre de Ciudad de Santiago de Guatemala, en 1566 se le da el </a:t>
            </a:r>
            <a:r>
              <a:rPr lang="es-GT" dirty="0" err="1" smtClean="0"/>
              <a:t>títuloCiudad</a:t>
            </a:r>
            <a:r>
              <a:rPr lang="es-GT" dirty="0" smtClean="0"/>
              <a:t> de Santiago de los Caballeros de Guatemala, y en 1799 es nombrada La Antigua Guatemala.  </a:t>
            </a:r>
            <a:endParaRPr lang="es-GT" b="1" i="1" dirty="0" smtClean="0"/>
          </a:p>
          <a:p>
            <a:endParaRPr lang="es-GT" dirty="0"/>
          </a:p>
        </p:txBody>
      </p:sp>
      <p:pic>
        <p:nvPicPr>
          <p:cNvPr id="6" name="5 Marcador de contenido" descr="http://www.deguate.com/artman/uploads/23/antigua1.gif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795958">
            <a:off x="5444011" y="1596495"/>
            <a:ext cx="2303273" cy="1879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2" name="Picture 2" descr="Resultado de imagen para antigua guatemala ubic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929066"/>
            <a:ext cx="300386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zap.com1478561854836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6806"/>
            <a:ext cx="9144000" cy="5604387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6397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GT" dirty="0" smtClean="0"/>
              <a:t>Ciudad Vieja</a:t>
            </a:r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4040188" cy="5126055"/>
          </a:xfrm>
        </p:spPr>
        <p:txBody>
          <a:bodyPr>
            <a:normAutofit lnSpcReduction="10000"/>
          </a:bodyPr>
          <a:lstStyle/>
          <a:p>
            <a:pPr algn="just"/>
            <a:r>
              <a:rPr lang="es-GT" dirty="0" smtClean="0"/>
              <a:t>Fue la ciudad  en donde se asentó la segunda Capital del Reino de Guatemala en 1527, en el Valle de </a:t>
            </a:r>
            <a:r>
              <a:rPr lang="es-GT" dirty="0" err="1" smtClean="0"/>
              <a:t>Almolonga</a:t>
            </a:r>
            <a:r>
              <a:rPr lang="es-GT" dirty="0" smtClean="0"/>
              <a:t>, que se encuentra situado en las faldas del Volcán de Agua, luego de su traslado de </a:t>
            </a:r>
            <a:r>
              <a:rPr lang="es-GT" dirty="0" err="1" smtClean="0"/>
              <a:t>Iximché</a:t>
            </a:r>
            <a:r>
              <a:rPr lang="es-GT" dirty="0" smtClean="0"/>
              <a:t>. </a:t>
            </a:r>
          </a:p>
          <a:p>
            <a:pPr algn="just"/>
            <a:r>
              <a:rPr lang="es-GT" dirty="0" smtClean="0"/>
              <a:t>En la actualidad se le conoce como Ciudad Vieja y cuenta con atractivos arquitectónicos como la iglesia de arquitectura barroca. (</a:t>
            </a:r>
            <a:r>
              <a:rPr lang="es-GT" dirty="0" err="1" smtClean="0"/>
              <a:t>Robrles</a:t>
            </a:r>
            <a:r>
              <a:rPr lang="es-GT" dirty="0" smtClean="0"/>
              <a:t>, 2016)</a:t>
            </a:r>
          </a:p>
          <a:p>
            <a:endParaRPr lang="es-GT" dirty="0"/>
          </a:p>
        </p:txBody>
      </p:sp>
      <p:pic>
        <p:nvPicPr>
          <p:cNvPr id="8" name="7 Marcador de contenido" descr="Resultado de imagen para ciudad vieja sacatepequez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982914">
            <a:off x="5429256" y="1000108"/>
            <a:ext cx="2771919" cy="2246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18" name="Picture 2" descr="Resultado de imagen para ciudad vieja ubic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4005091" cy="24764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397</Words>
  <Application>Microsoft Office PowerPoint</Application>
  <PresentationFormat>Presentación en pantalla (4:3)</PresentationFormat>
  <Paragraphs>160</Paragraphs>
  <Slides>19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DATOS GENERALES</vt:lpstr>
      <vt:lpstr>Diapositiva 3</vt:lpstr>
      <vt:lpstr>HISTORIA</vt:lpstr>
      <vt:lpstr>Diapositiva 5</vt:lpstr>
      <vt:lpstr>Diapositiva 6</vt:lpstr>
      <vt:lpstr>UBICACIÓN GEOGRAFICA</vt:lpstr>
      <vt:lpstr>LUGARES TURISTICOS </vt:lpstr>
      <vt:lpstr>Diapositiva 9</vt:lpstr>
      <vt:lpstr>Diapositiva 10</vt:lpstr>
      <vt:lpstr>Diapositiva 11</vt:lpstr>
      <vt:lpstr>HOTELES MAS REPRESENTATIVOS</vt:lpstr>
      <vt:lpstr>Diapositiva 13</vt:lpstr>
      <vt:lpstr>Diapositiva 14</vt:lpstr>
      <vt:lpstr>PLATILLOS GASTRONOMICOS DE LA REGION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PC2</dc:creator>
  <cp:lastModifiedBy>PC4</cp:lastModifiedBy>
  <cp:revision>22</cp:revision>
  <dcterms:created xsi:type="dcterms:W3CDTF">2016-11-07T23:25:21Z</dcterms:created>
  <dcterms:modified xsi:type="dcterms:W3CDTF">2016-11-10T00:05:07Z</dcterms:modified>
</cp:coreProperties>
</file>